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18"/>
  </p:notesMasterIdLst>
  <p:handoutMasterIdLst>
    <p:handoutMasterId r:id="rId19"/>
  </p:handoutMasterIdLst>
  <p:sldIdLst>
    <p:sldId id="256" r:id="rId7"/>
    <p:sldId id="257" r:id="rId8"/>
    <p:sldId id="258" r:id="rId9"/>
    <p:sldId id="264" r:id="rId10"/>
    <p:sldId id="293" r:id="rId11"/>
    <p:sldId id="297" r:id="rId12"/>
    <p:sldId id="299" r:id="rId13"/>
    <p:sldId id="296" r:id="rId14"/>
    <p:sldId id="298" r:id="rId15"/>
    <p:sldId id="280" r:id="rId16"/>
    <p:sldId id="300" r:id="rId17"/>
  </p:sldIdLst>
  <p:sldSz cx="9144000" cy="6858000" type="screen4x3"/>
  <p:notesSz cx="6858000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50E2B56-AD93-4617-A406-AB1A2B271A4D}">
          <p14:sldIdLst>
            <p14:sldId id="256"/>
            <p14:sldId id="257"/>
            <p14:sldId id="258"/>
            <p14:sldId id="264"/>
            <p14:sldId id="293"/>
            <p14:sldId id="297"/>
            <p14:sldId id="299"/>
            <p14:sldId id="296"/>
            <p14:sldId id="298"/>
            <p14:sldId id="280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73" autoAdjust="0"/>
  </p:normalViewPr>
  <p:slideViewPr>
    <p:cSldViewPr>
      <p:cViewPr>
        <p:scale>
          <a:sx n="125" d="100"/>
          <a:sy n="125" d="100"/>
        </p:scale>
        <p:origin x="-125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08" y="-114"/>
      </p:cViewPr>
      <p:guideLst>
        <p:guide orient="horz" pos="311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005" cy="493097"/>
          </a:xfrm>
          <a:prstGeom prst="rect">
            <a:avLst/>
          </a:prstGeom>
        </p:spPr>
        <p:txBody>
          <a:bodyPr vert="horz" lIns="88146" tIns="44073" rIns="88146" bIns="44073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464" y="2"/>
            <a:ext cx="2972005" cy="493097"/>
          </a:xfrm>
          <a:prstGeom prst="rect">
            <a:avLst/>
          </a:prstGeom>
        </p:spPr>
        <p:txBody>
          <a:bodyPr vert="horz" lIns="88146" tIns="44073" rIns="88146" bIns="44073" rtlCol="0"/>
          <a:lstStyle>
            <a:lvl1pPr algn="r">
              <a:defRPr sz="1200"/>
            </a:lvl1pPr>
          </a:lstStyle>
          <a:p>
            <a:fld id="{DA7CD5F2-4AC1-477C-88F7-B2AF13428868}" type="datetimeFigureOut">
              <a:rPr lang="fr-FR" smtClean="0"/>
              <a:t>31/05/2016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034"/>
            <a:ext cx="2972005" cy="493097"/>
          </a:xfrm>
          <a:prstGeom prst="rect">
            <a:avLst/>
          </a:prstGeom>
        </p:spPr>
        <p:txBody>
          <a:bodyPr vert="horz" lIns="88146" tIns="44073" rIns="88146" bIns="44073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464" y="9378034"/>
            <a:ext cx="2972005" cy="493097"/>
          </a:xfrm>
          <a:prstGeom prst="rect">
            <a:avLst/>
          </a:prstGeom>
        </p:spPr>
        <p:txBody>
          <a:bodyPr vert="horz" lIns="88146" tIns="44073" rIns="88146" bIns="44073" rtlCol="0" anchor="b"/>
          <a:lstStyle>
            <a:lvl1pPr algn="r">
              <a:defRPr sz="1200"/>
            </a:lvl1pPr>
          </a:lstStyle>
          <a:p>
            <a:fld id="{FC6442D4-E84C-40E1-A833-5B579899CCF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634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005" cy="493097"/>
          </a:xfrm>
          <a:prstGeom prst="rect">
            <a:avLst/>
          </a:prstGeom>
        </p:spPr>
        <p:txBody>
          <a:bodyPr vert="horz" lIns="88146" tIns="44073" rIns="88146" bIns="44073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464" y="2"/>
            <a:ext cx="2972005" cy="493097"/>
          </a:xfrm>
          <a:prstGeom prst="rect">
            <a:avLst/>
          </a:prstGeom>
        </p:spPr>
        <p:txBody>
          <a:bodyPr vert="horz" lIns="88146" tIns="44073" rIns="88146" bIns="44073" rtlCol="0"/>
          <a:lstStyle>
            <a:lvl1pPr algn="r">
              <a:defRPr sz="1200"/>
            </a:lvl1pPr>
          </a:lstStyle>
          <a:p>
            <a:fld id="{ACE432E5-6CAF-4DCD-818D-96B047F4CA28}" type="datetimeFigureOut">
              <a:rPr lang="fr-FR" smtClean="0"/>
              <a:t>31/05/2016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46" tIns="44073" rIns="88146" bIns="44073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495" y="4689017"/>
            <a:ext cx="5487014" cy="4442469"/>
          </a:xfrm>
          <a:prstGeom prst="rect">
            <a:avLst/>
          </a:prstGeom>
        </p:spPr>
        <p:txBody>
          <a:bodyPr vert="horz" lIns="88146" tIns="44073" rIns="88146" bIns="4407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034"/>
            <a:ext cx="2972005" cy="493097"/>
          </a:xfrm>
          <a:prstGeom prst="rect">
            <a:avLst/>
          </a:prstGeom>
        </p:spPr>
        <p:txBody>
          <a:bodyPr vert="horz" lIns="88146" tIns="44073" rIns="88146" bIns="44073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464" y="9378034"/>
            <a:ext cx="2972005" cy="493097"/>
          </a:xfrm>
          <a:prstGeom prst="rect">
            <a:avLst/>
          </a:prstGeom>
        </p:spPr>
        <p:txBody>
          <a:bodyPr vert="horz" lIns="88146" tIns="44073" rIns="88146" bIns="44073" rtlCol="0" anchor="b"/>
          <a:lstStyle>
            <a:lvl1pPr algn="r">
              <a:defRPr sz="1200"/>
            </a:lvl1pPr>
          </a:lstStyle>
          <a:p>
            <a:fld id="{7E3739E8-E6DB-47F4-A884-D48B21727B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4370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073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102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72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15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569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62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48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726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105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72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30A-F724-4B4C-BB81-AECBB10605C9}" type="datetime1">
              <a:rPr lang="fr-FR" smtClean="0"/>
              <a:t>31/05/2016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www.caisses-sociales.mc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94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9E64-AC38-4AFC-9D32-13460A1CF5D4}" type="datetime1">
              <a:rPr lang="fr-FR" smtClean="0"/>
              <a:t>31/05/2016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www.caisses-sociales.mc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323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CB05-D3CA-4443-BD89-14B3E8FCBDD3}" type="datetime1">
              <a:rPr lang="fr-FR" smtClean="0"/>
              <a:t>31/05/2016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www.caisses-sociales.mc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00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30E9-84B7-43D1-BB4C-469A107C7FC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2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8E55-0494-4B3C-9070-AD95970F2AA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9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B41A-3FFE-4C6C-9E00-DBE2A32D058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A648-934B-4988-BF9E-EDCAE83887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37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3A5A-4660-4A04-A611-58BF62572ED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37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9DAC-CEE6-4605-AACF-2170E9A8C8C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3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B3F4-5138-460A-B4EE-E917E5FB60A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9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22DB-B934-44E6-98F3-3611216882A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B462-C397-40CE-B31A-610DF9E84A87}" type="datetime1">
              <a:rPr lang="fr-FR" smtClean="0"/>
              <a:t>31/05/2016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www.caisses-sociales.mc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087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E857-60F1-48C3-91FE-D5A72B9763E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39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822D-AC35-42E1-89E6-F38A0CEDAD3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7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17D-81A2-41A5-B7B3-941CBBBB488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40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30A-F724-4B4C-BB81-AECBB10605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76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B462-C397-40CE-B31A-610DF9E84A8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97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0-DFDF-4F25-B275-A3BD91EACF4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33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660B-748E-4936-8E0C-CEC336FFAD1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26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9FB-BCDE-43EF-AC11-F331FF970E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40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AED-43D7-43C8-B7BA-2219B782F7E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9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CEBF-46E5-4532-A4D4-32FE3547A6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0-DFDF-4F25-B275-A3BD91EACF4E}" type="datetime1">
              <a:rPr lang="fr-FR" smtClean="0"/>
              <a:t>31/05/2016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www.caisses-sociales.mc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396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88BC-132D-4775-BEDE-E2996C51EA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44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3634-542D-4CFD-8917-6309B128F46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8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9E64-AC38-4AFC-9D32-13460A1CF5D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52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CB05-D3CA-4443-BD89-14B3E8FCBD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41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30A-F724-4B4C-BB81-AECBB10605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01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B462-C397-40CE-B31A-610DF9E84A8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16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0-DFDF-4F25-B275-A3BD91EACF4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03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660B-748E-4936-8E0C-CEC336FFAD1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94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9FB-BCDE-43EF-AC11-F331FF970E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05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AED-43D7-43C8-B7BA-2219B782F7E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8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660B-748E-4936-8E0C-CEC336FFAD13}" type="datetime1">
              <a:rPr lang="fr-FR" smtClean="0"/>
              <a:t>31/05/2016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www.caisses-sociales.mc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534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CEBF-46E5-4532-A4D4-32FE3547A6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20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88BC-132D-4775-BEDE-E2996C51EA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0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3634-542D-4CFD-8917-6309B128F46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7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9E64-AC38-4AFC-9D32-13460A1CF5D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73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CB05-D3CA-4443-BD89-14B3E8FCBD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83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30A-F724-4B4C-BB81-AECBB10605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16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B462-C397-40CE-B31A-610DF9E84A8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00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0-DFDF-4F25-B275-A3BD91EACF4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95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660B-748E-4936-8E0C-CEC336FFAD1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03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9FB-BCDE-43EF-AC11-F331FF970E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6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9FB-BCDE-43EF-AC11-F331FF970ED2}" type="datetime1">
              <a:rPr lang="fr-FR" smtClean="0"/>
              <a:t>31/05/2016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www.caisses-sociales.mc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850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AED-43D7-43C8-B7BA-2219B782F7E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0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CEBF-46E5-4532-A4D4-32FE3547A6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9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88BC-132D-4775-BEDE-E2996C51EA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71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3634-542D-4CFD-8917-6309B128F46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891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9E64-AC38-4AFC-9D32-13460A1CF5D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2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CB05-D3CA-4443-BD89-14B3E8FCBD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24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30A-F724-4B4C-BB81-AECBB10605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05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B462-C397-40CE-B31A-610DF9E84A8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05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0-DFDF-4F25-B275-A3BD91EACF4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23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660B-748E-4936-8E0C-CEC336FFAD1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1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AED-43D7-43C8-B7BA-2219B782F7E5}" type="datetime1">
              <a:rPr lang="fr-FR" smtClean="0"/>
              <a:t>31/05/2016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www.caisses-sociales.mc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13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9FB-BCDE-43EF-AC11-F331FF970E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022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AED-43D7-43C8-B7BA-2219B782F7E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1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CEBF-46E5-4532-A4D4-32FE3547A6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63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88BC-132D-4775-BEDE-E2996C51EA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79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3634-542D-4CFD-8917-6309B128F46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274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9E64-AC38-4AFC-9D32-13460A1CF5D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785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CB05-D3CA-4443-BD89-14B3E8FCBD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9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CEBF-46E5-4532-A4D4-32FE3547A6D3}" type="datetime1">
              <a:rPr lang="fr-FR" smtClean="0"/>
              <a:t>31/05/2016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www.caisses-sociales.mc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98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88BC-132D-4775-BEDE-E2996C51EAC9}" type="datetime1">
              <a:rPr lang="fr-FR" smtClean="0"/>
              <a:t>31/05/2016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www.caisses-sociales.mc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67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3634-542D-4CFD-8917-6309B128F46B}" type="datetime1">
              <a:rPr lang="fr-FR" smtClean="0"/>
              <a:t>31/05/2016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www.caisses-sociales.mc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AF2-5E66-4B63-80F1-2BC52F6308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88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E4B1-530A-470E-942A-BF73F103DDB2}" type="datetime1">
              <a:rPr lang="fr-FR" smtClean="0"/>
              <a:t>31/05/2016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www.caisses-sociales.mc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C9AF2-5E66-4B63-80F1-2BC52F6308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234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9FB4-01C8-4FEE-B360-577AB6501D3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9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E4B1-530A-470E-942A-BF73F103DDB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5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E4B1-530A-470E-942A-BF73F103DDB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2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E4B1-530A-470E-942A-BF73F103DDB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E4B1-530A-470E-942A-BF73F103DDB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www.caisses-sociales.mc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C9AF2-5E66-4B63-80F1-2BC52F6308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187624" y="2348880"/>
            <a:ext cx="6768752" cy="2450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Bienvenue sur les Téléservices des Particuliers Employeurs de Gens de Maison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184284"/>
            <a:ext cx="534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cap="small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Caisses Sociales de Monaco</a:t>
            </a:r>
            <a:endParaRPr lang="fr-FR" sz="3200" cap="small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80000"/>
            <a:ext cx="2895600" cy="180000"/>
          </a:xfrm>
        </p:spPr>
        <p:txBody>
          <a:bodyPr anchor="b"/>
          <a:lstStyle/>
          <a:p>
            <a:r>
              <a:rPr lang="fr-FR" sz="1000" dirty="0" smtClean="0">
                <a:latin typeface="Futura Bk BT" panose="020B0502020204020303" pitchFamily="34" charset="0"/>
              </a:rPr>
              <a:t>www.caisses-sociales.mc</a:t>
            </a:r>
            <a:endParaRPr lang="fr-FR" sz="1000" dirty="0">
              <a:latin typeface="Futura Bk BT" panose="020B0502020204020303" pitchFamily="34" charset="0"/>
            </a:endParaRPr>
          </a:p>
        </p:txBody>
      </p:sp>
      <p:sp>
        <p:nvSpPr>
          <p:cNvPr id="10" name="Espace réservé du numéro de diapositive 29"/>
          <p:cNvSpPr txBox="1">
            <a:spLocks/>
          </p:cNvSpPr>
          <p:nvPr/>
        </p:nvSpPr>
        <p:spPr>
          <a:xfrm>
            <a:off x="35496" y="6472299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i="1" dirty="0" smtClean="0">
                <a:latin typeface="Futura Bk BT" panose="020B0502020204020303" pitchFamily="34" charset="0"/>
              </a:rPr>
              <a:t>GA - 201507081477</a:t>
            </a:r>
            <a:endParaRPr lang="fr-FR" sz="800" i="1" dirty="0">
              <a:latin typeface="Futura Bk BT" panose="020B0502020204020303" pitchFamily="34" charset="0"/>
            </a:endParaRP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2339752" y="5913276"/>
            <a:ext cx="4464496" cy="265584"/>
          </a:xfrm>
        </p:spPr>
        <p:txBody>
          <a:bodyPr>
            <a:normAutofit fontScale="40000" lnSpcReduction="20000"/>
          </a:bodyPr>
          <a:lstStyle/>
          <a:p>
            <a:r>
              <a:rPr lang="fr-FR" dirty="0" smtClean="0">
                <a:latin typeface="Futura Bk BT" panose="020B0502020204020303" pitchFamily="34" charset="0"/>
              </a:rPr>
              <a:t>Juin 2015</a:t>
            </a:r>
          </a:p>
        </p:txBody>
      </p:sp>
    </p:spTree>
    <p:extLst>
      <p:ext uri="{BB962C8B-B14F-4D97-AF65-F5344CB8AC3E}">
        <p14:creationId xmlns:p14="http://schemas.microsoft.com/office/powerpoint/2010/main" val="39020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1800000"/>
            <a:ext cx="4575238" cy="32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043608" y="184284"/>
            <a:ext cx="534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cap="small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Caisses Sociales de Monaco</a:t>
            </a:r>
            <a:endParaRPr lang="fr-FR" sz="3200" cap="small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-1" y="915352"/>
            <a:ext cx="6970011" cy="641440"/>
          </a:xfrm>
        </p:spPr>
        <p:txBody>
          <a:bodyPr>
            <a:normAutofit/>
          </a:bodyPr>
          <a:lstStyle/>
          <a:p>
            <a:pPr algn="l"/>
            <a:r>
              <a:rPr lang="fr-FR" sz="32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Consulter les relevés </a:t>
            </a:r>
            <a:r>
              <a:rPr lang="fr-FR" sz="32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de cotisations</a:t>
            </a:r>
            <a:endParaRPr lang="fr-FR" sz="3200" cap="small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40000" y="1800000"/>
            <a:ext cx="3600000" cy="4384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Dématérialisation des relevés de cotisations pour les employeurs ayant opté pour le prélèvement automatique des cotisations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.</a:t>
            </a: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Comme pour les déclarations de salaires, une notification par e-mail avertit l’employeur de la mise à disposition du relevé de fin de mois,</a:t>
            </a:r>
          </a:p>
          <a:p>
            <a:pPr algn="just"/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2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80000"/>
            <a:ext cx="2895600" cy="180000"/>
          </a:xfrm>
        </p:spPr>
        <p:txBody>
          <a:bodyPr anchor="b"/>
          <a:lstStyle/>
          <a:p>
            <a:r>
              <a:rPr lang="fr-FR" sz="1000" dirty="0" smtClean="0">
                <a:latin typeface="Futura Bk BT" panose="020B0502020204020303" pitchFamily="34" charset="0"/>
              </a:rPr>
              <a:t>www.caisses-sociales.mc</a:t>
            </a:r>
            <a:endParaRPr lang="fr-FR" sz="1000" dirty="0">
              <a:latin typeface="Futura Bk BT" panose="020B0502020204020303" pitchFamily="34" charset="0"/>
            </a:endParaRPr>
          </a:p>
        </p:txBody>
      </p:sp>
      <p:sp>
        <p:nvSpPr>
          <p:cNvPr id="26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6899812" y="6480000"/>
            <a:ext cx="2133600" cy="180000"/>
          </a:xfrm>
        </p:spPr>
        <p:txBody>
          <a:bodyPr anchor="b"/>
          <a:lstStyle/>
          <a:p>
            <a:r>
              <a:rPr lang="fr-FR" sz="800" i="1" dirty="0" smtClean="0">
                <a:latin typeface="Futura Bk BT" panose="020B0502020204020303" pitchFamily="34" charset="0"/>
              </a:rPr>
              <a:t>Page </a:t>
            </a:r>
            <a:fld id="{4A3C9AF2-5E66-4B63-80F1-2BC52F630825}" type="slidenum">
              <a:rPr lang="fr-FR" sz="800" i="1" smtClean="0">
                <a:latin typeface="Futura Bk BT" panose="020B0502020204020303" pitchFamily="34" charset="0"/>
              </a:rPr>
              <a:t>10</a:t>
            </a:fld>
            <a:endParaRPr lang="fr-FR" sz="800" i="1" dirty="0">
              <a:latin typeface="Futura Bk BT" panose="020B0502020204020303" pitchFamily="34" charset="0"/>
            </a:endParaRPr>
          </a:p>
        </p:txBody>
      </p:sp>
      <p:sp>
        <p:nvSpPr>
          <p:cNvPr id="27" name="Espace réservé du numéro de diapositive 29"/>
          <p:cNvSpPr txBox="1">
            <a:spLocks/>
          </p:cNvSpPr>
          <p:nvPr/>
        </p:nvSpPr>
        <p:spPr>
          <a:xfrm>
            <a:off x="35496" y="6472299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i="1" dirty="0" smtClean="0">
                <a:latin typeface="Futura Bk BT" panose="020B0502020204020303" pitchFamily="34" charset="0"/>
              </a:rPr>
              <a:t>GA - 201507081477</a:t>
            </a:r>
            <a:endParaRPr lang="fr-FR" sz="800" i="1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87241"/>
            <a:ext cx="91424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043608" y="184284"/>
            <a:ext cx="534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cap="small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Caisses Sociales de Monaco</a:t>
            </a:r>
            <a:endParaRPr lang="fr-FR" sz="3200" cap="small" dirty="0">
              <a:solidFill>
                <a:prstClr val="white"/>
              </a:solidFill>
              <a:latin typeface="Futura Bk BT" panose="020B0502020204020303" pitchFamily="34" charset="0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-1" y="915352"/>
            <a:ext cx="8136397" cy="641440"/>
          </a:xfrm>
        </p:spPr>
        <p:txBody>
          <a:bodyPr>
            <a:noAutofit/>
          </a:bodyPr>
          <a:lstStyle/>
          <a:p>
            <a:pPr algn="l"/>
            <a:r>
              <a:rPr lang="fr-FR" sz="32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PDF d’un relevé de cotisations</a:t>
            </a:r>
            <a:endParaRPr lang="fr-FR" sz="3200" cap="small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181482" y="1916832"/>
            <a:ext cx="3131840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80000"/>
            <a:ext cx="2895600" cy="180000"/>
          </a:xfrm>
        </p:spPr>
        <p:txBody>
          <a:bodyPr anchor="b"/>
          <a:lstStyle/>
          <a:p>
            <a:r>
              <a:rPr lang="fr-FR" sz="1000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www.caisses-sociales.mc</a:t>
            </a:r>
            <a:endParaRPr lang="fr-FR" sz="1000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10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6899812" y="6480000"/>
            <a:ext cx="2133600" cy="180000"/>
          </a:xfrm>
        </p:spPr>
        <p:txBody>
          <a:bodyPr anchor="b"/>
          <a:lstStyle/>
          <a:p>
            <a:r>
              <a:rPr lang="fr-FR" sz="800" i="1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Page </a:t>
            </a:r>
            <a:fld id="{4A3C9AF2-5E66-4B63-80F1-2BC52F630825}" type="slidenum">
              <a:rPr lang="fr-FR" sz="800" i="1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pPr/>
              <a:t>11</a:t>
            </a:fld>
            <a:endParaRPr lang="fr-FR" sz="800" i="1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11" name="Espace réservé du numéro de diapositive 29"/>
          <p:cNvSpPr txBox="1">
            <a:spLocks/>
          </p:cNvSpPr>
          <p:nvPr/>
        </p:nvSpPr>
        <p:spPr>
          <a:xfrm>
            <a:off x="35496" y="6472299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i="1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GA - 201507081477</a:t>
            </a:r>
            <a:endParaRPr lang="fr-FR" sz="800" i="1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81" y="1808819"/>
            <a:ext cx="3146071" cy="4450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043608" y="184284"/>
            <a:ext cx="534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cap="small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Caisses Sociales de Monaco</a:t>
            </a:r>
            <a:endParaRPr lang="fr-FR" sz="3200" cap="small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Fonctionnalités offertes à l’employeur </a:t>
            </a:r>
          </a:p>
          <a:p>
            <a:pPr marL="0" indent="0">
              <a:buNone/>
            </a:pPr>
            <a:endParaRPr lang="fr-FR" sz="2600" cap="small" dirty="0" smtClean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pPr marL="0" indent="0">
              <a:buNone/>
            </a:pPr>
            <a:endParaRPr lang="fr-FR" sz="2600" cap="small" dirty="0" smtClean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r>
              <a:rPr lang="fr-FR" sz="26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Etablir une </a:t>
            </a:r>
            <a:r>
              <a:rPr lang="fr-FR" sz="2600" cap="small" dirty="0">
                <a:solidFill>
                  <a:srgbClr val="C00000"/>
                </a:solidFill>
                <a:latin typeface="Futura Bk BT" panose="020B0502020204020303" pitchFamily="34" charset="0"/>
              </a:rPr>
              <a:t>d</a:t>
            </a:r>
            <a:r>
              <a:rPr lang="fr-FR" sz="26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éclaration de salaires</a:t>
            </a:r>
            <a:r>
              <a:rPr lang="fr-FR" sz="2800" cap="small" dirty="0">
                <a:solidFill>
                  <a:srgbClr val="C00000"/>
                </a:solidFill>
                <a:latin typeface="Futura Bk BT" panose="020B0502020204020303" pitchFamily="34" charset="0"/>
              </a:rPr>
              <a:t> </a:t>
            </a:r>
            <a:r>
              <a:rPr lang="fr-FR" sz="28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à </a:t>
            </a:r>
            <a:r>
              <a:rPr lang="fr-FR" sz="2800" cap="small" dirty="0">
                <a:solidFill>
                  <a:srgbClr val="C00000"/>
                </a:solidFill>
                <a:latin typeface="Futura Bk BT" panose="020B0502020204020303" pitchFamily="34" charset="0"/>
              </a:rPr>
              <a:t>partir du </a:t>
            </a:r>
            <a:r>
              <a:rPr lang="fr-FR" sz="28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net</a:t>
            </a:r>
          </a:p>
          <a:p>
            <a:r>
              <a:rPr lang="fr-FR" sz="26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Etablir une déclarations de salaires en brut</a:t>
            </a:r>
          </a:p>
          <a:p>
            <a:r>
              <a:rPr lang="fr-FR" sz="2600" cap="small" dirty="0">
                <a:solidFill>
                  <a:srgbClr val="C00000"/>
                </a:solidFill>
                <a:latin typeface="Futura Bk BT" panose="020B0502020204020303" pitchFamily="34" charset="0"/>
              </a:rPr>
              <a:t>Etablir un </a:t>
            </a:r>
            <a:r>
              <a:rPr lang="fr-FR" sz="26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bulletin </a:t>
            </a:r>
            <a:r>
              <a:rPr lang="fr-FR" sz="2600" cap="small" dirty="0">
                <a:solidFill>
                  <a:srgbClr val="C00000"/>
                </a:solidFill>
                <a:latin typeface="Futura Bk BT" panose="020B0502020204020303" pitchFamily="34" charset="0"/>
              </a:rPr>
              <a:t>de </a:t>
            </a:r>
            <a:r>
              <a:rPr lang="fr-FR" sz="26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salaire</a:t>
            </a:r>
          </a:p>
          <a:p>
            <a:r>
              <a:rPr lang="fr-FR" sz="2600" cap="small" dirty="0">
                <a:solidFill>
                  <a:srgbClr val="C00000"/>
                </a:solidFill>
                <a:latin typeface="Futura Bk BT" panose="020B0502020204020303" pitchFamily="34" charset="0"/>
              </a:rPr>
              <a:t>Consulter l’historique des </a:t>
            </a:r>
            <a:r>
              <a:rPr lang="fr-FR" sz="26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déclarations</a:t>
            </a:r>
          </a:p>
          <a:p>
            <a:r>
              <a:rPr lang="fr-FR" sz="26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Consulter les relevés </a:t>
            </a:r>
            <a:r>
              <a:rPr lang="fr-FR" sz="2600" cap="small" dirty="0">
                <a:solidFill>
                  <a:srgbClr val="C00000"/>
                </a:solidFill>
                <a:latin typeface="Futura Bk BT" panose="020B0502020204020303" pitchFamily="34" charset="0"/>
              </a:rPr>
              <a:t>de </a:t>
            </a:r>
            <a:r>
              <a:rPr lang="fr-FR" sz="26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cotisations</a:t>
            </a:r>
          </a:p>
          <a:p>
            <a:pPr marL="0" indent="0">
              <a:buNone/>
            </a:pPr>
            <a:endParaRPr lang="fr-FR" sz="2600" cap="small" dirty="0" smtClean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80000"/>
            <a:ext cx="2895600" cy="180000"/>
          </a:xfrm>
        </p:spPr>
        <p:txBody>
          <a:bodyPr anchor="b"/>
          <a:lstStyle/>
          <a:p>
            <a:r>
              <a:rPr lang="fr-FR" sz="1000" dirty="0" smtClean="0">
                <a:latin typeface="Futura Bk BT" panose="020B0502020204020303" pitchFamily="34" charset="0"/>
              </a:rPr>
              <a:t>www.caisses-sociales.mc</a:t>
            </a:r>
            <a:endParaRPr lang="fr-FR" sz="1000" dirty="0">
              <a:latin typeface="Futura Bk BT" panose="020B0502020204020303" pitchFamily="34" charset="0"/>
            </a:endParaRPr>
          </a:p>
        </p:txBody>
      </p:sp>
      <p:sp>
        <p:nvSpPr>
          <p:cNvPr id="7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6899812" y="6480000"/>
            <a:ext cx="2133600" cy="180000"/>
          </a:xfrm>
        </p:spPr>
        <p:txBody>
          <a:bodyPr anchor="b"/>
          <a:lstStyle/>
          <a:p>
            <a:r>
              <a:rPr lang="fr-FR" sz="800" i="1" dirty="0" smtClean="0">
                <a:latin typeface="Futura Bk BT" panose="020B0502020204020303" pitchFamily="34" charset="0"/>
              </a:rPr>
              <a:t>Page </a:t>
            </a:r>
            <a:fld id="{4A3C9AF2-5E66-4B63-80F1-2BC52F630825}" type="slidenum">
              <a:rPr lang="fr-FR" sz="800" i="1" smtClean="0">
                <a:latin typeface="Futura Bk BT" panose="020B0502020204020303" pitchFamily="34" charset="0"/>
              </a:rPr>
              <a:t>2</a:t>
            </a:fld>
            <a:endParaRPr lang="fr-FR" sz="800" i="1" dirty="0">
              <a:latin typeface="Futura Bk BT" panose="020B0502020204020303" pitchFamily="34" charset="0"/>
            </a:endParaRPr>
          </a:p>
        </p:txBody>
      </p:sp>
      <p:sp>
        <p:nvSpPr>
          <p:cNvPr id="11" name="Espace réservé du numéro de diapositive 29"/>
          <p:cNvSpPr txBox="1">
            <a:spLocks/>
          </p:cNvSpPr>
          <p:nvPr/>
        </p:nvSpPr>
        <p:spPr>
          <a:xfrm>
            <a:off x="35496" y="6472299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i="1" dirty="0" smtClean="0">
                <a:latin typeface="Futura Bk BT" panose="020B0502020204020303" pitchFamily="34" charset="0"/>
              </a:rPr>
              <a:t>GA - 201507081477</a:t>
            </a:r>
            <a:endParaRPr lang="fr-FR" sz="800" i="1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043608" y="184284"/>
            <a:ext cx="534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cap="small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Caisses Sociales de Monaco</a:t>
            </a:r>
            <a:endParaRPr lang="fr-FR" sz="3200" cap="small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1838325"/>
            <a:ext cx="3672456" cy="46416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Cette opération comprend 3 étapes :</a:t>
            </a:r>
          </a:p>
          <a:p>
            <a:pPr algn="just"/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Le choix de la période,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 par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défaut la période de déclaration proposée est celle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du mois en cours. La déclaration qui s’affiche à l’écran 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est pré-remplie avec la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liste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des salariés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de l’employeur pour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la période sélectionnée.</a:t>
            </a: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Le calcul du bulletin de salaire,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 est effectué pour chaque salarié, à partir du salaire net horaire et du nombre d’heures effectuées. En cliquant sur le bouton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Calculer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,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l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e salaire net est converti en salaire brut et automatiquement reporté avec les heures sur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la ligne du salarié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concerné</a:t>
            </a:r>
          </a:p>
          <a:p>
            <a:pPr algn="just"/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La validation de la déclaration,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celle-ci est alors télétransmise aux Caisses Sociales. Un accusé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de réception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comportant la date et l’heure d’enregistrement permet de vérifier le bon déroulement de la transaction. 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Chaque mois, l’employeur est notifié par e-mail de la mise à disposition de la nouvelle déclaration.</a:t>
            </a: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-1" y="915352"/>
            <a:ext cx="9072501" cy="641440"/>
          </a:xfrm>
        </p:spPr>
        <p:txBody>
          <a:bodyPr>
            <a:normAutofit/>
          </a:bodyPr>
          <a:lstStyle/>
          <a:p>
            <a:pPr algn="l"/>
            <a:r>
              <a:rPr lang="fr-FR" sz="32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Etablir une déclaration à partir du net</a:t>
            </a:r>
            <a:endParaRPr lang="fr-FR" sz="3200" cap="small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1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80000"/>
            <a:ext cx="2895600" cy="180000"/>
          </a:xfrm>
        </p:spPr>
        <p:txBody>
          <a:bodyPr anchor="b"/>
          <a:lstStyle/>
          <a:p>
            <a:r>
              <a:rPr lang="fr-FR" sz="1000" dirty="0" smtClean="0">
                <a:latin typeface="Futura Bk BT" panose="020B0502020204020303" pitchFamily="34" charset="0"/>
              </a:rPr>
              <a:t>www.caisses-sociales.mc</a:t>
            </a:r>
            <a:endParaRPr lang="fr-FR" sz="1000" dirty="0">
              <a:latin typeface="Futura Bk BT" panose="020B0502020204020303" pitchFamily="34" charset="0"/>
            </a:endParaRPr>
          </a:p>
        </p:txBody>
      </p:sp>
      <p:sp>
        <p:nvSpPr>
          <p:cNvPr id="19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6899812" y="6480000"/>
            <a:ext cx="2133600" cy="180000"/>
          </a:xfrm>
        </p:spPr>
        <p:txBody>
          <a:bodyPr anchor="b"/>
          <a:lstStyle/>
          <a:p>
            <a:r>
              <a:rPr lang="fr-FR" sz="800" i="1" dirty="0" smtClean="0">
                <a:latin typeface="Futura Bk BT" panose="020B0502020204020303" pitchFamily="34" charset="0"/>
              </a:rPr>
              <a:t>Page </a:t>
            </a:r>
            <a:fld id="{4A3C9AF2-5E66-4B63-80F1-2BC52F630825}" type="slidenum">
              <a:rPr lang="fr-FR" sz="800" i="1" smtClean="0">
                <a:latin typeface="Futura Bk BT" panose="020B0502020204020303" pitchFamily="34" charset="0"/>
              </a:rPr>
              <a:t>3</a:t>
            </a:fld>
            <a:endParaRPr lang="fr-FR" sz="800" i="1" dirty="0">
              <a:latin typeface="Futura Bk BT" panose="020B0502020204020303" pitchFamily="34" charset="0"/>
            </a:endParaRPr>
          </a:p>
        </p:txBody>
      </p:sp>
      <p:sp>
        <p:nvSpPr>
          <p:cNvPr id="21" name="Espace réservé du numéro de diapositive 29"/>
          <p:cNvSpPr txBox="1">
            <a:spLocks/>
          </p:cNvSpPr>
          <p:nvPr/>
        </p:nvSpPr>
        <p:spPr>
          <a:xfrm>
            <a:off x="35496" y="6472299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i="1" dirty="0" smtClean="0">
                <a:latin typeface="Futura Bk BT" panose="020B0502020204020303" pitchFamily="34" charset="0"/>
              </a:rPr>
              <a:t>GA - 201507081477</a:t>
            </a:r>
            <a:endParaRPr lang="fr-FR" sz="800" i="1" dirty="0">
              <a:latin typeface="Futura Bk BT" panose="020B0502020204020303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587881" cy="32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61" y="3234939"/>
            <a:ext cx="2905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7504" y="1743884"/>
            <a:ext cx="540000" cy="720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utura Bk BT" panose="020B0502020204020303" pitchFamily="34" charset="0"/>
              </a:rPr>
              <a:t>1</a:t>
            </a:r>
            <a:endParaRPr lang="fr-F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7" y="3732257"/>
            <a:ext cx="354643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043608" y="184284"/>
            <a:ext cx="534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cap="small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Caisses Sociales de Monaco</a:t>
            </a:r>
            <a:endParaRPr lang="fr-FR" sz="3200" cap="small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40000" y="1800000"/>
            <a:ext cx="3600000" cy="46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-1" y="915352"/>
            <a:ext cx="9144001" cy="641440"/>
          </a:xfrm>
        </p:spPr>
        <p:txBody>
          <a:bodyPr>
            <a:normAutofit/>
          </a:bodyPr>
          <a:lstStyle/>
          <a:p>
            <a:pPr algn="l"/>
            <a:r>
              <a:rPr lang="fr-FR" sz="3200" cap="small" dirty="0">
                <a:solidFill>
                  <a:srgbClr val="C00000"/>
                </a:solidFill>
                <a:latin typeface="Futura Bk BT" panose="020B0502020204020303" pitchFamily="34" charset="0"/>
              </a:rPr>
              <a:t>Etablir une déclaration à partir du net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181482" y="1916832"/>
            <a:ext cx="3131840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2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80000"/>
            <a:ext cx="2895600" cy="180000"/>
          </a:xfrm>
        </p:spPr>
        <p:txBody>
          <a:bodyPr anchor="b"/>
          <a:lstStyle/>
          <a:p>
            <a:r>
              <a:rPr lang="fr-FR" sz="1000" dirty="0" smtClean="0">
                <a:latin typeface="Futura Bk BT" panose="020B0502020204020303" pitchFamily="34" charset="0"/>
              </a:rPr>
              <a:t>www.caisses-sociales.mc</a:t>
            </a:r>
            <a:endParaRPr lang="fr-FR" sz="1000" dirty="0">
              <a:latin typeface="Futura Bk BT" panose="020B0502020204020303" pitchFamily="34" charset="0"/>
            </a:endParaRPr>
          </a:p>
        </p:txBody>
      </p:sp>
      <p:sp>
        <p:nvSpPr>
          <p:cNvPr id="21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6899812" y="6480000"/>
            <a:ext cx="2133600" cy="180000"/>
          </a:xfrm>
        </p:spPr>
        <p:txBody>
          <a:bodyPr anchor="b"/>
          <a:lstStyle/>
          <a:p>
            <a:r>
              <a:rPr lang="fr-FR" sz="800" i="1" dirty="0" smtClean="0">
                <a:latin typeface="Futura Bk BT" panose="020B0502020204020303" pitchFamily="34" charset="0"/>
              </a:rPr>
              <a:t>Page </a:t>
            </a:r>
            <a:fld id="{4A3C9AF2-5E66-4B63-80F1-2BC52F630825}" type="slidenum">
              <a:rPr lang="fr-FR" sz="800" i="1" smtClean="0">
                <a:latin typeface="Futura Bk BT" panose="020B0502020204020303" pitchFamily="34" charset="0"/>
              </a:rPr>
              <a:t>4</a:t>
            </a:fld>
            <a:endParaRPr lang="fr-FR" sz="800" i="1" dirty="0">
              <a:latin typeface="Futura Bk BT" panose="020B0502020204020303" pitchFamily="34" charset="0"/>
            </a:endParaRPr>
          </a:p>
        </p:txBody>
      </p:sp>
      <p:sp>
        <p:nvSpPr>
          <p:cNvPr id="22" name="Espace réservé du numéro de diapositive 29"/>
          <p:cNvSpPr txBox="1">
            <a:spLocks/>
          </p:cNvSpPr>
          <p:nvPr/>
        </p:nvSpPr>
        <p:spPr>
          <a:xfrm>
            <a:off x="35496" y="6472299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i="1" dirty="0" smtClean="0">
                <a:latin typeface="Futura Bk BT" panose="020B0502020204020303" pitchFamily="34" charset="0"/>
              </a:rPr>
              <a:t>GA - 201507081477</a:t>
            </a:r>
            <a:endParaRPr lang="fr-FR" sz="800" i="1" dirty="0">
              <a:latin typeface="Futura Bk BT" panose="020B05020202040203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1800000"/>
            <a:ext cx="4990056" cy="442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re 1"/>
          <p:cNvSpPr txBox="1">
            <a:spLocks/>
          </p:cNvSpPr>
          <p:nvPr/>
        </p:nvSpPr>
        <p:spPr>
          <a:xfrm>
            <a:off x="584773" y="1831469"/>
            <a:ext cx="3350304" cy="17935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En cliquant sur </a:t>
            </a:r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OK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, les informations relatives au salaire et au heures sont validées et reportées sur la déclaration de salaires. </a:t>
            </a: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A ce stade, le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</a:rPr>
              <a:t>bulletin de salaire est imprimable en version PDF.</a:t>
            </a:r>
          </a:p>
          <a:p>
            <a:pPr algn="just"/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555" y="1800000"/>
            <a:ext cx="4876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utura Bk BT" panose="020B0502020204020303" pitchFamily="34" charset="0"/>
              </a:rPr>
              <a:t>2</a:t>
            </a:r>
            <a:endParaRPr lang="fr-F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325"/>
            <a:ext cx="91424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1800000"/>
            <a:ext cx="4584070" cy="321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043608" y="184284"/>
            <a:ext cx="534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cap="small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Caisses Sociales de Monaco</a:t>
            </a:r>
            <a:endParaRPr lang="fr-FR" sz="3200" cap="small" dirty="0">
              <a:solidFill>
                <a:prstClr val="white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93816" y="1800000"/>
            <a:ext cx="3446184" cy="46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1200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Une fois la période choisie, contrairement à la précédente procédure, il n’y a pas de connexion entre le bulletin de salaire et la déclaration. </a:t>
            </a:r>
          </a:p>
          <a:p>
            <a:pPr algn="just"/>
            <a:endParaRPr lang="fr-FR" sz="1200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L’employeur renseigne sur la ligne du salarié le salaire brut et les heures puis valide et transmet celle-ci aux Caisses Sociales. </a:t>
            </a:r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b="1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-1" y="915352"/>
            <a:ext cx="8424429" cy="641440"/>
          </a:xfrm>
        </p:spPr>
        <p:txBody>
          <a:bodyPr>
            <a:normAutofit/>
          </a:bodyPr>
          <a:lstStyle/>
          <a:p>
            <a:pPr algn="l"/>
            <a:r>
              <a:rPr lang="fr-FR" sz="32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Etablir une déclaration de salaires en brut</a:t>
            </a:r>
            <a:endParaRPr lang="fr-FR" sz="3200" cap="small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181482" y="1916832"/>
            <a:ext cx="3131840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2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80000"/>
            <a:ext cx="2895600" cy="180000"/>
          </a:xfrm>
        </p:spPr>
        <p:txBody>
          <a:bodyPr anchor="b"/>
          <a:lstStyle/>
          <a:p>
            <a:r>
              <a:rPr lang="fr-FR" sz="1000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www.caisses-sociales.mc</a:t>
            </a:r>
            <a:endParaRPr lang="fr-FR" sz="1000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27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6899812" y="6480000"/>
            <a:ext cx="2133600" cy="180000"/>
          </a:xfrm>
        </p:spPr>
        <p:txBody>
          <a:bodyPr anchor="b"/>
          <a:lstStyle/>
          <a:p>
            <a:r>
              <a:rPr lang="fr-FR" sz="800" i="1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Page </a:t>
            </a:r>
            <a:fld id="{4A3C9AF2-5E66-4B63-80F1-2BC52F630825}" type="slidenum">
              <a:rPr lang="fr-FR" sz="800" i="1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pPr/>
              <a:t>5</a:t>
            </a:fld>
            <a:endParaRPr lang="fr-FR" sz="800" i="1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28" name="Espace réservé du numéro de diapositive 29"/>
          <p:cNvSpPr txBox="1">
            <a:spLocks/>
          </p:cNvSpPr>
          <p:nvPr/>
        </p:nvSpPr>
        <p:spPr>
          <a:xfrm>
            <a:off x="35496" y="6472299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i="1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GA - 201507081477</a:t>
            </a:r>
            <a:endParaRPr lang="fr-FR" sz="800" i="1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043608" y="184284"/>
            <a:ext cx="534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cap="small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Caisses Sociales de Monaco</a:t>
            </a:r>
            <a:endParaRPr lang="fr-FR" sz="3200" cap="small" dirty="0">
              <a:solidFill>
                <a:prstClr val="white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17908" y="1719447"/>
            <a:ext cx="3897596" cy="242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Une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fonctionnalité permet également d’établir et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d’imprimer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un bulletin 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de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salaire en ligne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en dehors de la déclaration. </a:t>
            </a:r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>
              <a:spcBef>
                <a:spcPts val="400"/>
              </a:spcBef>
            </a:pP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C’est le cas, notamment,  lorsque l’employeur veut effectuer le bulletin de salaire directement en brut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puisqu’alors il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n’y a pas de liaison entre celui-ci et la déclaration de salaires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.</a:t>
            </a:r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>
              <a:spcBef>
                <a:spcPts val="400"/>
              </a:spcBef>
            </a:pP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Un 1</a:t>
            </a:r>
            <a:r>
              <a:rPr lang="fr-FR" sz="12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er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 écran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permet de choisir la période et affiche 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la liste des salariés pour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le mois sélectionné.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L’employeur choisit un salarié et établit le bulletin de salaire en mentionnant le salaire brut horaire et le nombre d’heures effectuées dans le mois.</a:t>
            </a:r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b="1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b="1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-1" y="915352"/>
            <a:ext cx="6970011" cy="641440"/>
          </a:xfrm>
        </p:spPr>
        <p:txBody>
          <a:bodyPr>
            <a:normAutofit/>
          </a:bodyPr>
          <a:lstStyle/>
          <a:p>
            <a:pPr algn="l"/>
            <a:r>
              <a:rPr lang="fr-FR" sz="32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Etablir un bulletin </a:t>
            </a:r>
            <a:r>
              <a:rPr lang="fr-FR" sz="3200" cap="small" dirty="0">
                <a:solidFill>
                  <a:srgbClr val="C00000"/>
                </a:solidFill>
                <a:latin typeface="Futura Bk BT" panose="020B0502020204020303" pitchFamily="34" charset="0"/>
              </a:rPr>
              <a:t>de salaire</a:t>
            </a:r>
          </a:p>
        </p:txBody>
      </p:sp>
      <p:sp>
        <p:nvSpPr>
          <p:cNvPr id="2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80000"/>
            <a:ext cx="2895600" cy="180000"/>
          </a:xfrm>
        </p:spPr>
        <p:txBody>
          <a:bodyPr anchor="b"/>
          <a:lstStyle/>
          <a:p>
            <a:r>
              <a:rPr lang="fr-FR" sz="1000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www.caisses-sociales.mc</a:t>
            </a:r>
            <a:endParaRPr lang="fr-FR" sz="1000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22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6899812" y="6480000"/>
            <a:ext cx="2133600" cy="180000"/>
          </a:xfrm>
        </p:spPr>
        <p:txBody>
          <a:bodyPr anchor="b"/>
          <a:lstStyle/>
          <a:p>
            <a:r>
              <a:rPr lang="fr-FR" sz="800" i="1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Page </a:t>
            </a:r>
            <a:fld id="{4A3C9AF2-5E66-4B63-80F1-2BC52F630825}" type="slidenum">
              <a:rPr lang="fr-FR" sz="800" i="1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pPr/>
              <a:t>6</a:t>
            </a:fld>
            <a:endParaRPr lang="fr-FR" sz="800" i="1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23" name="Espace réservé du numéro de diapositive 29"/>
          <p:cNvSpPr txBox="1">
            <a:spLocks/>
          </p:cNvSpPr>
          <p:nvPr/>
        </p:nvSpPr>
        <p:spPr>
          <a:xfrm>
            <a:off x="35496" y="6472299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i="1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GA - 201507081477</a:t>
            </a:r>
            <a:endParaRPr lang="fr-FR" sz="800" i="1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8" y="4140535"/>
            <a:ext cx="3901084" cy="2038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51328"/>
            <a:ext cx="4572022" cy="4327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043608" y="184284"/>
            <a:ext cx="534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cap="small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Caisses Sociales de Monaco</a:t>
            </a:r>
            <a:endParaRPr lang="fr-FR" sz="3200" cap="small" dirty="0">
              <a:solidFill>
                <a:prstClr val="white"/>
              </a:solidFill>
              <a:latin typeface="Futura Bk BT" panose="020B0502020204020303" pitchFamily="34" charset="0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-1" y="915352"/>
            <a:ext cx="6970011" cy="641440"/>
          </a:xfrm>
        </p:spPr>
        <p:txBody>
          <a:bodyPr>
            <a:normAutofit/>
          </a:bodyPr>
          <a:lstStyle/>
          <a:p>
            <a:pPr algn="l"/>
            <a:r>
              <a:rPr lang="fr-FR" sz="32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PDF </a:t>
            </a:r>
            <a:r>
              <a:rPr lang="fr-FR" sz="32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d’un bulletin de salaire</a:t>
            </a:r>
            <a:endParaRPr lang="fr-FR" sz="3200" cap="small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181482" y="1916832"/>
            <a:ext cx="3131840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80000"/>
            <a:ext cx="2895600" cy="180000"/>
          </a:xfrm>
        </p:spPr>
        <p:txBody>
          <a:bodyPr anchor="b"/>
          <a:lstStyle/>
          <a:p>
            <a:r>
              <a:rPr lang="fr-FR" sz="1000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www.caisses-sociales.mc</a:t>
            </a:r>
            <a:endParaRPr lang="fr-FR" sz="1000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10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6899812" y="6480000"/>
            <a:ext cx="2133600" cy="180000"/>
          </a:xfrm>
        </p:spPr>
        <p:txBody>
          <a:bodyPr anchor="b"/>
          <a:lstStyle/>
          <a:p>
            <a:r>
              <a:rPr lang="fr-FR" sz="800" i="1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Page </a:t>
            </a:r>
            <a:fld id="{4A3C9AF2-5E66-4B63-80F1-2BC52F630825}" type="slidenum">
              <a:rPr lang="fr-FR" sz="800" i="1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pPr/>
              <a:t>7</a:t>
            </a:fld>
            <a:endParaRPr lang="fr-FR" sz="800" i="1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11" name="Espace réservé du numéro de diapositive 29"/>
          <p:cNvSpPr txBox="1">
            <a:spLocks/>
          </p:cNvSpPr>
          <p:nvPr/>
        </p:nvSpPr>
        <p:spPr>
          <a:xfrm>
            <a:off x="35496" y="6472299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i="1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GA - 201507081477</a:t>
            </a:r>
            <a:endParaRPr lang="fr-FR" sz="800" i="1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00" y="1591200"/>
            <a:ext cx="3305160" cy="465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5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1800000"/>
            <a:ext cx="4580260" cy="320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043608" y="184284"/>
            <a:ext cx="534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cap="small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Caisses Sociales de Monaco</a:t>
            </a:r>
            <a:endParaRPr lang="fr-FR" sz="3200" cap="small" dirty="0">
              <a:solidFill>
                <a:prstClr val="white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40000" y="1800001"/>
            <a:ext cx="3600000" cy="436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1200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Cet 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écran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permet :</a:t>
            </a:r>
          </a:p>
          <a:p>
            <a:pPr algn="just"/>
            <a:endParaRPr lang="fr-FR" sz="1200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De visualiser pendant 24 mois  les 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déclarations de salaires en ligne et les déclarations complémentaires ou rectificatives effectuées par le Service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Recouvrement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,</a:t>
            </a:r>
            <a:endParaRPr lang="fr-FR" sz="1200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De consulter 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le détail d’une déclaration en cliquant sur 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la période,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De télécharger une déclaration de salaires en </a:t>
            </a: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cliquant sur l’icône à droite.</a:t>
            </a:r>
            <a:r>
              <a:rPr lang="fr-F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utura Bk BT" panose="020B0502020204020303" pitchFamily="34" charset="0"/>
              </a:rPr>
              <a:t> </a:t>
            </a: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-1" y="915352"/>
            <a:ext cx="8316417" cy="641440"/>
          </a:xfrm>
        </p:spPr>
        <p:txBody>
          <a:bodyPr>
            <a:normAutofit/>
          </a:bodyPr>
          <a:lstStyle/>
          <a:p>
            <a:pPr algn="l"/>
            <a:r>
              <a:rPr lang="fr-FR" sz="32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Consulter l’historique </a:t>
            </a:r>
            <a:r>
              <a:rPr lang="fr-FR" sz="32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des déclarations</a:t>
            </a:r>
            <a:endParaRPr lang="fr-FR" sz="3200" cap="small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1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80000"/>
            <a:ext cx="2895600" cy="180000"/>
          </a:xfrm>
        </p:spPr>
        <p:txBody>
          <a:bodyPr anchor="b"/>
          <a:lstStyle/>
          <a:p>
            <a:r>
              <a:rPr lang="fr-FR" sz="1000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www.caisses-sociales.mc</a:t>
            </a:r>
            <a:endParaRPr lang="fr-FR" sz="1000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22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6899812" y="6480000"/>
            <a:ext cx="2133600" cy="180000"/>
          </a:xfrm>
        </p:spPr>
        <p:txBody>
          <a:bodyPr anchor="b"/>
          <a:lstStyle/>
          <a:p>
            <a:r>
              <a:rPr lang="fr-FR" sz="800" i="1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Page </a:t>
            </a:r>
            <a:fld id="{4A3C9AF2-5E66-4B63-80F1-2BC52F630825}" type="slidenum">
              <a:rPr lang="fr-FR" sz="800" i="1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pPr/>
              <a:t>8</a:t>
            </a:fld>
            <a:endParaRPr lang="fr-FR" sz="800" i="1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23" name="Espace réservé du numéro de diapositive 29"/>
          <p:cNvSpPr txBox="1">
            <a:spLocks/>
          </p:cNvSpPr>
          <p:nvPr/>
        </p:nvSpPr>
        <p:spPr>
          <a:xfrm>
            <a:off x="35496" y="6472299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i="1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GA - 201507081477</a:t>
            </a:r>
            <a:endParaRPr lang="fr-FR" sz="800" i="1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043608" y="184284"/>
            <a:ext cx="534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cap="small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Caisses Sociales de Monaco</a:t>
            </a:r>
            <a:endParaRPr lang="fr-FR" sz="3200" cap="small" dirty="0">
              <a:solidFill>
                <a:prstClr val="white"/>
              </a:solidFill>
              <a:latin typeface="Futura Bk BT" panose="020B0502020204020303" pitchFamily="34" charset="0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-1" y="915352"/>
            <a:ext cx="8136397" cy="641440"/>
          </a:xfrm>
        </p:spPr>
        <p:txBody>
          <a:bodyPr>
            <a:noAutofit/>
          </a:bodyPr>
          <a:lstStyle/>
          <a:p>
            <a:pPr algn="l"/>
            <a:r>
              <a:rPr lang="fr-FR" sz="32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PDF </a:t>
            </a:r>
            <a:r>
              <a:rPr lang="fr-FR" sz="3200" cap="small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d’une déclaration en ligne</a:t>
            </a:r>
            <a:endParaRPr lang="fr-FR" sz="3200" cap="small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181482" y="1916832"/>
            <a:ext cx="3131840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 smtClean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  <a:p>
            <a:pPr algn="just"/>
            <a:endParaRPr lang="fr-FR" sz="1200" dirty="0">
              <a:solidFill>
                <a:prstClr val="black">
                  <a:lumMod val="65000"/>
                  <a:lumOff val="3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80000"/>
            <a:ext cx="2895600" cy="180000"/>
          </a:xfrm>
        </p:spPr>
        <p:txBody>
          <a:bodyPr anchor="b"/>
          <a:lstStyle/>
          <a:p>
            <a:r>
              <a:rPr lang="fr-FR" sz="1000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www.caisses-sociales.mc</a:t>
            </a:r>
            <a:endParaRPr lang="fr-FR" sz="1000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10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6899812" y="6480000"/>
            <a:ext cx="2133600" cy="180000"/>
          </a:xfrm>
        </p:spPr>
        <p:txBody>
          <a:bodyPr anchor="b"/>
          <a:lstStyle/>
          <a:p>
            <a:r>
              <a:rPr lang="fr-FR" sz="800" i="1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Page </a:t>
            </a:r>
            <a:fld id="{4A3C9AF2-5E66-4B63-80F1-2BC52F630825}" type="slidenum">
              <a:rPr lang="fr-FR" sz="800" i="1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pPr/>
              <a:t>9</a:t>
            </a:fld>
            <a:endParaRPr lang="fr-FR" sz="800" i="1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11" name="Espace réservé du numéro de diapositive 29"/>
          <p:cNvSpPr txBox="1">
            <a:spLocks/>
          </p:cNvSpPr>
          <p:nvPr/>
        </p:nvSpPr>
        <p:spPr>
          <a:xfrm>
            <a:off x="35496" y="6472299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i="1" dirty="0" smtClean="0">
                <a:solidFill>
                  <a:prstClr val="black">
                    <a:tint val="75000"/>
                  </a:prstClr>
                </a:solidFill>
                <a:latin typeface="Futura Bk BT" panose="020B0502020204020303" pitchFamily="34" charset="0"/>
              </a:rPr>
              <a:t>GA - 201507081477</a:t>
            </a:r>
            <a:endParaRPr lang="fr-FR" sz="800" i="1" dirty="0">
              <a:solidFill>
                <a:prstClr val="black">
                  <a:tint val="75000"/>
                </a:prstClr>
              </a:solidFill>
              <a:latin typeface="Futura Bk BT" panose="020B0502020204020303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00" y="1620000"/>
            <a:ext cx="3270866" cy="463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6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632</Words>
  <Application>Microsoft Office PowerPoint</Application>
  <PresentationFormat>Affichage à l'écran (4:3)</PresentationFormat>
  <Paragraphs>134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Thème Office</vt:lpstr>
      <vt:lpstr>1_Thème Office</vt:lpstr>
      <vt:lpstr>3_Thème Office</vt:lpstr>
      <vt:lpstr>2_Thème Office</vt:lpstr>
      <vt:lpstr>4_Thème Office</vt:lpstr>
      <vt:lpstr>5_Thème Office</vt:lpstr>
      <vt:lpstr>Présentation PowerPoint</vt:lpstr>
      <vt:lpstr>Présentation PowerPoint</vt:lpstr>
      <vt:lpstr>Etablir une déclaration à partir du net</vt:lpstr>
      <vt:lpstr>Etablir une déclaration à partir du net</vt:lpstr>
      <vt:lpstr>Etablir une déclaration de salaires en brut</vt:lpstr>
      <vt:lpstr>Etablir un bulletin de salaire</vt:lpstr>
      <vt:lpstr>PDF d’un bulletin de salaire</vt:lpstr>
      <vt:lpstr>Consulter l’historique des déclarations</vt:lpstr>
      <vt:lpstr>PDF d’une déclaration en ligne</vt:lpstr>
      <vt:lpstr>Consulter les relevés de cotisations</vt:lpstr>
      <vt:lpstr>PDF d’un relevé de cotisations</vt:lpstr>
    </vt:vector>
  </TitlesOfParts>
  <Company>SLRSTARK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AUBRAY BAREL Alexandra</dc:creator>
  <cp:lastModifiedBy>BERTRAND Chantal</cp:lastModifiedBy>
  <cp:revision>215</cp:revision>
  <cp:lastPrinted>2016-05-31T13:27:42Z</cp:lastPrinted>
  <dcterms:created xsi:type="dcterms:W3CDTF">2015-06-10T14:09:35Z</dcterms:created>
  <dcterms:modified xsi:type="dcterms:W3CDTF">2016-05-31T13:30:41Z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mierFois">
    <vt:bool>true</vt:bool>
  </property>
  <property fmtid="{D5CDD505-2E9C-101B-9397-08002B2CF9AE}" pid="3" name="ReferenceCSM">
    <vt:lpwstr>201507081477</vt:lpwstr>
  </property>
</Properties>
</file>